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1" r:id="rId3"/>
    <p:sldId id="290" r:id="rId4"/>
    <p:sldId id="329" r:id="rId5"/>
    <p:sldId id="291" r:id="rId6"/>
    <p:sldId id="327" r:id="rId7"/>
    <p:sldId id="328" r:id="rId8"/>
    <p:sldId id="310" r:id="rId9"/>
    <p:sldId id="301" r:id="rId10"/>
    <p:sldId id="330" r:id="rId11"/>
    <p:sldId id="331" r:id="rId12"/>
    <p:sldId id="332" r:id="rId13"/>
    <p:sldId id="311" r:id="rId14"/>
    <p:sldId id="313" r:id="rId15"/>
    <p:sldId id="314" r:id="rId16"/>
    <p:sldId id="315" r:id="rId17"/>
    <p:sldId id="316" r:id="rId18"/>
    <p:sldId id="317" r:id="rId19"/>
    <p:sldId id="294" r:id="rId20"/>
    <p:sldId id="318" r:id="rId21"/>
    <p:sldId id="319" r:id="rId22"/>
    <p:sldId id="320" r:id="rId23"/>
    <p:sldId id="322" r:id="rId24"/>
    <p:sldId id="321" r:id="rId25"/>
    <p:sldId id="323" r:id="rId26"/>
    <p:sldId id="324" r:id="rId27"/>
    <p:sldId id="304" r:id="rId28"/>
    <p:sldId id="303" r:id="rId29"/>
    <p:sldId id="325" r:id="rId30"/>
    <p:sldId id="305" r:id="rId31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8531" autoAdjust="0"/>
  </p:normalViewPr>
  <p:slideViewPr>
    <p:cSldViewPr snapToGrid="0" snapToObjects="1">
      <p:cViewPr>
        <p:scale>
          <a:sx n="75" d="100"/>
          <a:sy n="75" d="100"/>
        </p:scale>
        <p:origin x="-1712" y="-80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387D9-D870-C44A-8A91-8A55480CFFE2}" type="datetimeFigureOut">
              <a:rPr lang="de-DE" smtClean="0"/>
              <a:pPr/>
              <a:t>01.11.15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0FB40-470F-2A41-90CC-9A4F38D2F587}" type="datetimeFigureOut">
              <a:rPr lang="de-DE" smtClean="0"/>
              <a:pPr/>
              <a:t>01.11.15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Stromverteilung aufzeigen</a:t>
            </a:r>
          </a:p>
          <a:p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 sin( k( l −  </a:t>
            </a:r>
            <a:r>
              <a:rPr lang="pl-P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dz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</a:t>
            </a:r>
            <a:r>
              <a:rPr lang="de-CH" baseline="0" dirty="0" smtClean="0"/>
              <a:t>&lt;&lt;Lambda</a:t>
            </a:r>
          </a:p>
          <a:p>
            <a:r>
              <a:rPr lang="de-CH" baseline="0" dirty="0" smtClean="0"/>
              <a:t>I entlang der Stromschlaufe kann </a:t>
            </a:r>
            <a:r>
              <a:rPr lang="de-CH" baseline="0" smtClean="0"/>
              <a:t>als konstant angenommen werden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LED1 und FD1 bilden die Lichtschranke</a:t>
            </a:r>
          </a:p>
          <a:p>
            <a:r>
              <a:rPr lang="de-CH" baseline="0" dirty="0" smtClean="0"/>
              <a:t>Z1 versorgt den OP mit +10 Volt Betriebsspannung</a:t>
            </a:r>
          </a:p>
          <a:p>
            <a:r>
              <a:rPr lang="de-CH" baseline="0" dirty="0" smtClean="0"/>
              <a:t>Spannung von R7 zu GND wird mit dem Feedback verglichen</a:t>
            </a:r>
          </a:p>
          <a:p>
            <a:r>
              <a:rPr lang="de-CH" baseline="0" dirty="0" smtClean="0"/>
              <a:t>C1 ermöglicht schnelle Feedback</a:t>
            </a:r>
          </a:p>
          <a:p>
            <a:r>
              <a:rPr lang="de-CH" baseline="0" dirty="0" smtClean="0"/>
              <a:t>LED2zeit positives OP out Spannung</a:t>
            </a:r>
          </a:p>
          <a:p>
            <a:r>
              <a:rPr lang="de-CH" baseline="0" dirty="0" smtClean="0"/>
              <a:t>R8 Reduktion des Dunkelstrom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Robust</a:t>
            </a:r>
          </a:p>
          <a:p>
            <a:r>
              <a:rPr lang="de-DE" baseline="0" dirty="0" smtClean="0"/>
              <a:t>	U</a:t>
            </a:r>
            <a:r>
              <a:rPr lang="de-CH" baseline="0" dirty="0" err="1" smtClean="0"/>
              <a:t>nterschiedliche</a:t>
            </a:r>
            <a:r>
              <a:rPr lang="de-CH" baseline="0" dirty="0" smtClean="0"/>
              <a:t> schwebende Körper sind möglich</a:t>
            </a:r>
          </a:p>
          <a:p>
            <a:r>
              <a:rPr lang="de-CH" baseline="0" dirty="0" smtClean="0"/>
              <a:t>	In der Geometrie und deren Masse</a:t>
            </a:r>
          </a:p>
          <a:p>
            <a:r>
              <a:rPr lang="de-CH" baseline="0" dirty="0" smtClean="0"/>
              <a:t>Fertigungstoleranzen</a:t>
            </a:r>
          </a:p>
          <a:p>
            <a:r>
              <a:rPr lang="de-CH" baseline="0" dirty="0" smtClean="0"/>
              <a:t>	Schülern 7. bis 9. Klasse</a:t>
            </a:r>
          </a:p>
          <a:p>
            <a:r>
              <a:rPr lang="de-CH" baseline="0" dirty="0" smtClean="0"/>
              <a:t>	Werkstätten und Produktionsmaterialien unterscheiden sich</a:t>
            </a:r>
          </a:p>
          <a:p>
            <a:r>
              <a:rPr lang="de-CH" baseline="0" dirty="0" smtClean="0"/>
              <a:t>	Design kann variieren</a:t>
            </a:r>
          </a:p>
          <a:p>
            <a:r>
              <a:rPr lang="de-CH" baseline="0" dirty="0" smtClean="0"/>
              <a:t>	Die verwendeten LED und die </a:t>
            </a:r>
            <a:r>
              <a:rPr lang="de-CH" baseline="0" dirty="0" err="1" smtClean="0"/>
              <a:t>Photodiode</a:t>
            </a:r>
            <a:r>
              <a:rPr lang="de-CH" baseline="0" dirty="0" smtClean="0"/>
              <a:t> sowie deren Halterungen spielen eine entscheidende Rolle</a:t>
            </a:r>
          </a:p>
          <a:p>
            <a:endParaRPr lang="de-CH" baseline="0" dirty="0" smtClean="0"/>
          </a:p>
          <a:p>
            <a:r>
              <a:rPr lang="de-CH" baseline="0" dirty="0" smtClean="0"/>
              <a:t>Abhilfe:</a:t>
            </a:r>
          </a:p>
          <a:p>
            <a:r>
              <a:rPr lang="de-CH" baseline="0" dirty="0" smtClean="0"/>
              <a:t>Mit der Position der Lichtschranke auf die Masse des schwebenden Körpers reagieren</a:t>
            </a:r>
          </a:p>
          <a:p>
            <a:r>
              <a:rPr lang="de-CH" baseline="0" dirty="0" smtClean="0"/>
              <a:t>Mit dem P1 auf die Raumhelligkeit reagieren</a:t>
            </a:r>
          </a:p>
          <a:p>
            <a:r>
              <a:rPr lang="de-DE" baseline="0" dirty="0" smtClean="0"/>
              <a:t>M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dem P2 die </a:t>
            </a:r>
            <a:r>
              <a:rPr lang="de-CH" baseline="0" dirty="0" err="1" smtClean="0"/>
              <a:t>Zeitkonstannte</a:t>
            </a:r>
            <a:r>
              <a:rPr lang="de-CH" baseline="0" dirty="0" smtClean="0"/>
              <a:t> variieren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Masse und Bearbeitungsschritte für ein robustes Gerüst </a:t>
            </a:r>
          </a:p>
          <a:p>
            <a:r>
              <a:rPr lang="de-DE" baseline="0" dirty="0" smtClean="0"/>
              <a:t>W</a:t>
            </a:r>
            <a:r>
              <a:rPr lang="de-CH" baseline="0" dirty="0" err="1" smtClean="0"/>
              <a:t>elches</a:t>
            </a:r>
            <a:r>
              <a:rPr lang="de-CH" baseline="0" dirty="0" smtClean="0"/>
              <a:t> nicht schwingt</a:t>
            </a:r>
          </a:p>
          <a:p>
            <a:r>
              <a:rPr lang="de-CH" baseline="0" dirty="0" smtClean="0"/>
              <a:t>Das Befestigen von Höhenverstellbaren </a:t>
            </a:r>
            <a:r>
              <a:rPr lang="de-CH" baseline="0" dirty="0" err="1" smtClean="0"/>
              <a:t>Diodenhalterungen</a:t>
            </a:r>
            <a:r>
              <a:rPr lang="de-CH" baseline="0" dirty="0" smtClean="0"/>
              <a:t> ermöglicht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Dioden Halterung in einem Aluminium vierkant </a:t>
            </a:r>
            <a:r>
              <a:rPr lang="de-CH" baseline="0" dirty="0" err="1" smtClean="0"/>
              <a:t>Rahr</a:t>
            </a:r>
            <a:endParaRPr lang="de-CH" baseline="0" dirty="0" smtClean="0"/>
          </a:p>
          <a:p>
            <a:r>
              <a:rPr lang="de-CH" baseline="0" dirty="0" smtClean="0"/>
              <a:t>Leuchtdiode</a:t>
            </a:r>
          </a:p>
          <a:p>
            <a:r>
              <a:rPr lang="de-CH" baseline="0" dirty="0" smtClean="0"/>
              <a:t>Fotodiode </a:t>
            </a:r>
          </a:p>
          <a:p>
            <a:endParaRPr lang="de-DE" baseline="0" dirty="0" smtClean="0"/>
          </a:p>
          <a:p>
            <a:r>
              <a:rPr lang="de-DE" baseline="0" dirty="0" smtClean="0"/>
              <a:t>Einfache </a:t>
            </a:r>
            <a:r>
              <a:rPr lang="de-DE" baseline="0" dirty="0" err="1" smtClean="0"/>
              <a:t>bearbeitung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</a:t>
            </a:r>
            <a:r>
              <a:rPr lang="de-DE" baseline="0" dirty="0" smtClean="0"/>
              <a:t>i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Spule wird als Elektromagnet eingesetzt</a:t>
            </a:r>
          </a:p>
          <a:p>
            <a:r>
              <a:rPr lang="de-CH" baseline="0" dirty="0" smtClean="0"/>
              <a:t>Strom / Kraft </a:t>
            </a:r>
            <a:r>
              <a:rPr lang="de-CH" baseline="0" dirty="0" err="1" smtClean="0"/>
              <a:t>Wandeler</a:t>
            </a:r>
            <a:endParaRPr lang="de-CH" baseline="0" dirty="0" smtClean="0"/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Produktion beinhaltete einige Tücken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Günstige Speisung mit 14V bis 19Volt</a:t>
            </a:r>
          </a:p>
          <a:p>
            <a:r>
              <a:rPr lang="de-DE" baseline="0" dirty="0" smtClean="0"/>
              <a:t>M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Ausgangsstrom von mehr als 3 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Mit simplen Werkzeugen günstige Kabel herstellen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Herstellung von verdrillten Kabel</a:t>
            </a:r>
          </a:p>
          <a:p>
            <a:r>
              <a:rPr lang="de-CH" baseline="0" dirty="0" err="1" smtClean="0"/>
              <a:t>abisolieren</a:t>
            </a:r>
            <a:r>
              <a:rPr lang="de-CH" baseline="0" dirty="0" smtClean="0"/>
              <a:t> und </a:t>
            </a:r>
            <a:r>
              <a:rPr lang="de-CH" baseline="0" dirty="0" err="1" smtClean="0"/>
              <a:t>verdillen</a:t>
            </a:r>
            <a:r>
              <a:rPr lang="de-CH" baseline="0" dirty="0" smtClean="0"/>
              <a:t> von Litzenleitungen</a:t>
            </a:r>
          </a:p>
          <a:p>
            <a:r>
              <a:rPr lang="de-DE" baseline="0" dirty="0" smtClean="0"/>
              <a:t>v</a:t>
            </a:r>
            <a:r>
              <a:rPr lang="de-CH" baseline="0" dirty="0" err="1" smtClean="0"/>
              <a:t>erzinnen</a:t>
            </a:r>
            <a:r>
              <a:rPr lang="de-CH" baseline="0" dirty="0" smtClean="0"/>
              <a:t> von Kabel</a:t>
            </a:r>
          </a:p>
          <a:p>
            <a:r>
              <a:rPr lang="de-CH" baseline="0" dirty="0" smtClean="0"/>
              <a:t>Löthilfen verwenden</a:t>
            </a:r>
          </a:p>
          <a:p>
            <a:r>
              <a:rPr lang="de-CH" baseline="0" dirty="0" smtClean="0"/>
              <a:t>Schrumpfschlauch verwenden und anbringen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Film ist auch auf </a:t>
            </a:r>
            <a:r>
              <a:rPr lang="de-CH" baseline="0" dirty="0" err="1" smtClean="0"/>
              <a:t>Youtube</a:t>
            </a:r>
            <a:r>
              <a:rPr lang="de-CH" baseline="0" dirty="0" smtClean="0"/>
              <a:t> und GITHUB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Dunkelstrom</a:t>
            </a:r>
          </a:p>
          <a:p>
            <a:r>
              <a:rPr lang="de-CH" baseline="0" dirty="0" smtClean="0"/>
              <a:t>Kondensator über der Speisung des OP</a:t>
            </a:r>
          </a:p>
          <a:p>
            <a:endParaRPr lang="de-CH" baseline="0" dirty="0" smtClean="0"/>
          </a:p>
          <a:p>
            <a:r>
              <a:rPr lang="en-GB" sz="1200" dirty="0" err="1" smtClean="0"/>
              <a:t>Schaltungsvariationen</a:t>
            </a:r>
            <a:r>
              <a:rPr lang="en-GB" sz="1200" dirty="0" smtClean="0"/>
              <a:t> </a:t>
            </a:r>
          </a:p>
          <a:p>
            <a:r>
              <a:rPr lang="en-GB" sz="1200" dirty="0" smtClean="0"/>
              <a:t>	R8 </a:t>
            </a:r>
            <a:r>
              <a:rPr lang="en-GB" sz="1200" dirty="0" err="1" smtClean="0"/>
              <a:t>anpassen</a:t>
            </a:r>
            <a:endParaRPr lang="en-GB" sz="1200" dirty="0" smtClean="0"/>
          </a:p>
          <a:p>
            <a:r>
              <a:rPr lang="en-GB" sz="1200" baseline="0" dirty="0" smtClean="0"/>
              <a:t>	R4 </a:t>
            </a:r>
            <a:r>
              <a:rPr lang="en-GB" sz="1200" baseline="0" dirty="0" err="1" smtClean="0"/>
              <a:t>anpassen</a:t>
            </a:r>
            <a:endParaRPr lang="en-GB" sz="1200" baseline="0" dirty="0" smtClean="0"/>
          </a:p>
          <a:p>
            <a:r>
              <a:rPr lang="en-GB" sz="1200" baseline="0" dirty="0" smtClean="0"/>
              <a:t>	</a:t>
            </a:r>
            <a:r>
              <a:rPr lang="en-GB" sz="1200" baseline="0" dirty="0" err="1" smtClean="0"/>
              <a:t>Rs</a:t>
            </a:r>
            <a:r>
              <a:rPr lang="en-GB" sz="1200" baseline="0" dirty="0" smtClean="0"/>
              <a:t> der </a:t>
            </a:r>
            <a:r>
              <a:rPr lang="en-GB" sz="1200" baseline="0" dirty="0" err="1" smtClean="0"/>
              <a:t>Spule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berücksichtigen</a:t>
            </a:r>
            <a:endParaRPr lang="en-GB" sz="1200" baseline="0" dirty="0" smtClean="0"/>
          </a:p>
          <a:p>
            <a:r>
              <a:rPr lang="en-GB" sz="1200" baseline="0" dirty="0" smtClean="0"/>
              <a:t>	</a:t>
            </a:r>
            <a:r>
              <a:rPr lang="en-GB" sz="1200" baseline="0" dirty="0" err="1" smtClean="0"/>
              <a:t>Speisung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mit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etwas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mehr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Sprom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zulassen</a:t>
            </a:r>
            <a:endParaRPr lang="en-GB" sz="1200" baseline="0" dirty="0" smtClean="0"/>
          </a:p>
          <a:p>
            <a:r>
              <a:rPr lang="en-GB" sz="1200" baseline="0" dirty="0" smtClean="0"/>
              <a:t>	</a:t>
            </a:r>
            <a:r>
              <a:rPr lang="en-GB" sz="1200" baseline="0" dirty="0" err="1" smtClean="0"/>
              <a:t>Dafür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zwingend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ein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Kühlblech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für</a:t>
            </a:r>
            <a:r>
              <a:rPr lang="en-GB" sz="1200" baseline="0" dirty="0" smtClean="0"/>
              <a:t> den </a:t>
            </a:r>
            <a:r>
              <a:rPr lang="en-GB" sz="1200" baseline="0" dirty="0" err="1" smtClean="0"/>
              <a:t>Schalttransistor</a:t>
            </a:r>
            <a:r>
              <a:rPr lang="en-GB" sz="1200" baseline="0" dirty="0" smtClean="0"/>
              <a:t> </a:t>
            </a:r>
            <a:r>
              <a:rPr lang="en-GB" sz="1200" baseline="0" dirty="0" err="1" smtClean="0"/>
              <a:t>einsetzen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Auszug aus dem 9. Kapitel “Schluss“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Ziel: Herstellung eines simplen Kostengünstigen MINT Demonstrator der Interesse an Technik weckt</a:t>
            </a:r>
          </a:p>
          <a:p>
            <a:r>
              <a:rPr lang="de-CH" baseline="0" dirty="0" smtClean="0"/>
              <a:t>	</a:t>
            </a: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MINT Demonstrator ist ein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ideales Projekt, um den Schulunterricht von Oberstufenschüler und –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schülerinnen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ergänzen</a:t>
            </a:r>
            <a:r>
              <a:rPr lang="de-DE" dirty="0" smtClean="0">
                <a:effectLst/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Ich erhoffe mir daher, dass der MINT Demonstrator eine breite Anwendung findet und die Faszination zahlreicher Schüler und Schülerinnen für die Geheimnisse der Naturwissenschaften und Technik geweckt werden kann.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 smtClean="0">
              <a:effectLst/>
            </a:endParaRP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Frage Runde </a:t>
            </a:r>
          </a:p>
          <a:p>
            <a:r>
              <a:rPr lang="de-DE" baseline="0" dirty="0" err="1" smtClean="0"/>
              <a:t>u</a:t>
            </a:r>
            <a:r>
              <a:rPr lang="de-CH" baseline="0" dirty="0" err="1" smtClean="0"/>
              <a:t>nd</a:t>
            </a:r>
            <a:endParaRPr lang="de-CH" baseline="0" dirty="0" smtClean="0"/>
          </a:p>
          <a:p>
            <a:r>
              <a:rPr lang="de-CH" baseline="0" dirty="0" smtClean="0"/>
              <a:t>Diskussion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Antennengüte Q, Impedanz, Abstrahleffizienz, Richtwirkung und relative Bandbreite. 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04.11.2015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</a:t>
            </a:r>
            <a:r>
              <a:rPr lang="de-DE" sz="1800" dirty="0" smtClean="0"/>
              <a:t>04</a:t>
            </a:r>
            <a:r>
              <a:rPr lang="de-DE" sz="1800" dirty="0" smtClean="0"/>
              <a:t>. November 2015</a:t>
            </a:r>
            <a:endParaRPr lang="de-DE" sz="1800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5074073" cy="2769423"/>
          </a:xfrm>
        </p:spPr>
        <p:txBody>
          <a:bodyPr>
            <a:normAutofit/>
          </a:bodyPr>
          <a:lstStyle/>
          <a:p>
            <a:r>
              <a:rPr lang="de-CH" sz="4400" dirty="0" smtClean="0"/>
              <a:t>2.4 GHz</a:t>
            </a:r>
            <a:br>
              <a:rPr lang="de-CH" sz="4400" dirty="0" smtClean="0"/>
            </a:br>
            <a:r>
              <a:rPr lang="de-CH" sz="4400" dirty="0" smtClean="0"/>
              <a:t>Antennensystem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Theorie </a:t>
            </a:r>
            <a:r>
              <a:rPr lang="en-US" dirty="0"/>
              <a:t>III/</a:t>
            </a:r>
            <a:r>
              <a:rPr lang="en-US" dirty="0" smtClean="0"/>
              <a:t>IV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>
                <a:solidFill>
                  <a:srgbClr val="C0504D"/>
                </a:solidFill>
              </a:rPr>
              <a:t>Theorie</a:t>
            </a:r>
            <a:r>
              <a:rPr lang="de-DE" sz="1400" dirty="0"/>
              <a:t>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Fitzgeraldscher </a:t>
            </a:r>
            <a:r>
              <a:rPr lang="de-DE" dirty="0" smtClean="0"/>
              <a:t>Dipol</a:t>
            </a:r>
            <a:endParaRPr lang="de-DE" sz="2000" dirty="0"/>
          </a:p>
          <a:p>
            <a:r>
              <a:rPr lang="de-DE" sz="2000" dirty="0" smtClean="0"/>
              <a:t>Feld</a:t>
            </a:r>
          </a:p>
          <a:p>
            <a:endParaRPr lang="de-DE" sz="2000" dirty="0" smtClean="0"/>
          </a:p>
          <a:p>
            <a:r>
              <a:rPr lang="de-DE" sz="2000" dirty="0" smtClean="0"/>
              <a:t>Fern Feld</a:t>
            </a:r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Theorie </a:t>
            </a:r>
            <a:r>
              <a:rPr lang="en-US" dirty="0" smtClean="0"/>
              <a:t>IV/</a:t>
            </a:r>
            <a:r>
              <a:rPr lang="en-US" dirty="0" smtClean="0"/>
              <a:t>IV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>
                <a:solidFill>
                  <a:srgbClr val="C0504D"/>
                </a:solidFill>
              </a:rPr>
              <a:t>Theorie</a:t>
            </a:r>
            <a:r>
              <a:rPr lang="de-DE" sz="1400" dirty="0"/>
              <a:t>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  <a:endParaRPr lang="de-DE" sz="2000" dirty="0"/>
          </a:p>
          <a:p>
            <a:r>
              <a:rPr lang="de-DE" sz="2000" dirty="0" smtClean="0"/>
              <a:t>2l=</a:t>
            </a:r>
            <a:r>
              <a:rPr lang="de-DE" sz="2000" dirty="0" err="1" smtClean="0"/>
              <a:t>λ</a:t>
            </a:r>
            <a:r>
              <a:rPr lang="de-DE" sz="2000" dirty="0" smtClean="0"/>
              <a:t>/2 Antenne</a:t>
            </a:r>
          </a:p>
          <a:p>
            <a:r>
              <a:rPr lang="de-DE" sz="2000" dirty="0"/>
              <a:t>d</a:t>
            </a:r>
            <a:r>
              <a:rPr lang="de-DE" sz="2000" dirty="0" smtClean="0"/>
              <a:t>&lt;&lt;</a:t>
            </a:r>
            <a:r>
              <a:rPr lang="de-DE" sz="2000" dirty="0" err="1" smtClean="0"/>
              <a:t>λ</a:t>
            </a:r>
            <a:endParaRPr lang="de-DE" sz="2000" dirty="0" smtClean="0"/>
          </a:p>
          <a:p>
            <a:r>
              <a:rPr lang="de-DE" sz="2000" dirty="0" smtClean="0"/>
              <a:t>Antenne ist in </a:t>
            </a:r>
            <a:r>
              <a:rPr lang="de-DE" sz="2000" dirty="0" err="1" smtClean="0"/>
              <a:t>z</a:t>
            </a:r>
            <a:r>
              <a:rPr lang="de-DE" sz="2000" dirty="0" smtClean="0"/>
              <a:t> Richtung angeordnet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Theorie </a:t>
            </a:r>
            <a:r>
              <a:rPr lang="en-US" dirty="0"/>
              <a:t>V</a:t>
            </a:r>
            <a:r>
              <a:rPr lang="en-US" dirty="0" smtClean="0"/>
              <a:t>/</a:t>
            </a:r>
            <a:r>
              <a:rPr lang="en-US" dirty="0" smtClean="0"/>
              <a:t>V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>
                <a:solidFill>
                  <a:srgbClr val="C0504D"/>
                </a:solidFill>
              </a:rPr>
              <a:t>Theorie</a:t>
            </a:r>
            <a:r>
              <a:rPr lang="de-DE" sz="1400" dirty="0"/>
              <a:t>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sz="2000" dirty="0"/>
          </a:p>
          <a:p>
            <a:r>
              <a:rPr lang="de-DE" sz="2000" dirty="0" smtClean="0"/>
              <a:t>Feld</a:t>
            </a:r>
          </a:p>
          <a:p>
            <a:endParaRPr lang="de-DE" sz="2000" dirty="0" smtClean="0"/>
          </a:p>
          <a:p>
            <a:r>
              <a:rPr lang="de-DE" sz="2000" dirty="0" smtClean="0"/>
              <a:t>Fern Feld</a:t>
            </a:r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Funktionsprinzip </a:t>
            </a:r>
            <a:r>
              <a:rPr lang="en-US" dirty="0" smtClean="0"/>
              <a:t>III/IV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>
                <a:solidFill>
                  <a:srgbClr val="C0504D"/>
                </a:solidFill>
              </a:rPr>
              <a:t>Funktionsprinzip</a:t>
            </a:r>
            <a:r>
              <a:rPr lang="de-DE" sz="1400" dirty="0"/>
              <a:t>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1205810"/>
            <a:ext cx="19176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smtClean="0"/>
              <a:t>Regelschaltung</a:t>
            </a:r>
            <a:endParaRPr lang="de-DE" sz="22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Funktionsprinzip </a:t>
            </a:r>
            <a:r>
              <a:rPr lang="en-US" dirty="0"/>
              <a:t>IV/IV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>
                <a:solidFill>
                  <a:srgbClr val="C0504D"/>
                </a:solidFill>
              </a:rPr>
              <a:t>Funktionsprinzip</a:t>
            </a:r>
            <a:r>
              <a:rPr lang="de-DE" sz="1400" dirty="0"/>
              <a:t>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Regelschaltung</a:t>
            </a:r>
          </a:p>
          <a:p>
            <a:r>
              <a:rPr lang="de-DE" sz="2000" dirty="0" smtClean="0"/>
              <a:t>Robuste Regelschaltung</a:t>
            </a:r>
          </a:p>
          <a:p>
            <a:r>
              <a:rPr lang="de-DE" sz="2000" dirty="0" err="1" smtClean="0"/>
              <a:t>Grosse</a:t>
            </a:r>
            <a:r>
              <a:rPr lang="de-DE" sz="2000" dirty="0" smtClean="0"/>
              <a:t> Fertigungstoleranz</a:t>
            </a:r>
          </a:p>
          <a:p>
            <a:endParaRPr lang="de-DE" sz="2000" dirty="0"/>
          </a:p>
          <a:p>
            <a:pPr marL="0" indent="0">
              <a:buNone/>
            </a:pPr>
            <a:r>
              <a:rPr lang="de-DE" dirty="0" smtClean="0"/>
              <a:t>Regulationsmöglichkeiten</a:t>
            </a:r>
          </a:p>
          <a:p>
            <a:r>
              <a:rPr lang="de-DE" sz="2000" dirty="0" smtClean="0"/>
              <a:t>Position der Lichtschranke</a:t>
            </a:r>
          </a:p>
          <a:p>
            <a:r>
              <a:rPr lang="de-DE" sz="2000" dirty="0" smtClean="0"/>
              <a:t>Wert der Potentiometer P1 und P2 </a:t>
            </a:r>
          </a:p>
          <a:p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dirty="0" smtClean="0"/>
              <a:t> 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48604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Hinführende Beispiele </a:t>
            </a:r>
            <a:r>
              <a:rPr lang="en-US" dirty="0" smtClean="0"/>
              <a:t>I/</a:t>
            </a:r>
            <a:r>
              <a:rPr lang="en-US" dirty="0"/>
              <a:t>V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</a:t>
            </a:r>
            <a:r>
              <a:rPr lang="de-DE" sz="1400" dirty="0">
                <a:solidFill>
                  <a:srgbClr val="C0504D"/>
                </a:solidFill>
              </a:rPr>
              <a:t>Hinführende Beispiele</a:t>
            </a:r>
            <a:r>
              <a:rPr lang="de-DE" sz="1400" dirty="0"/>
              <a:t>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Alle Beispiele verfügen über</a:t>
            </a:r>
          </a:p>
          <a:p>
            <a:r>
              <a:rPr lang="de-DE" sz="2000" dirty="0" smtClean="0"/>
              <a:t>Schema</a:t>
            </a:r>
          </a:p>
          <a:p>
            <a:r>
              <a:rPr lang="de-DE" sz="2000" dirty="0" smtClean="0"/>
              <a:t>Beschreibung der Schaltung </a:t>
            </a:r>
          </a:p>
          <a:p>
            <a:r>
              <a:rPr lang="de-DE" sz="2000" dirty="0" smtClean="0"/>
              <a:t>Stückliste</a:t>
            </a:r>
          </a:p>
          <a:p>
            <a:r>
              <a:rPr lang="de-DE" sz="2000" dirty="0" smtClean="0"/>
              <a:t>Testpunkte</a:t>
            </a:r>
          </a:p>
          <a:p>
            <a:r>
              <a:rPr lang="de-DE" sz="2000" dirty="0" smtClean="0"/>
              <a:t>Checkliste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dirty="0" smtClean="0"/>
              <a:t>Der Weg zur robusten Regelschaltung für über drei Schritte.</a:t>
            </a:r>
          </a:p>
        </p:txBody>
      </p:sp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Hinführende Beispiele </a:t>
            </a:r>
            <a:r>
              <a:rPr lang="en-US" dirty="0" smtClean="0"/>
              <a:t>II/</a:t>
            </a:r>
            <a:r>
              <a:rPr lang="en-US" dirty="0"/>
              <a:t>V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</a:t>
            </a:r>
            <a:r>
              <a:rPr lang="de-DE" sz="1400" dirty="0">
                <a:solidFill>
                  <a:srgbClr val="C0504D"/>
                </a:solidFill>
              </a:rPr>
              <a:t>Hinführende Beispiele</a:t>
            </a:r>
            <a:r>
              <a:rPr lang="de-DE" sz="1400" dirty="0"/>
              <a:t>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Lichtschranke aus LED, Fotodiode und Feldeffekttransistor </a:t>
            </a:r>
          </a:p>
        </p:txBody>
      </p:sp>
      <p:pic>
        <p:nvPicPr>
          <p:cNvPr id="9" name="Grafik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90054"/>
            <a:ext cx="8229600" cy="45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Hinführende Beispiele </a:t>
            </a:r>
            <a:r>
              <a:rPr lang="en-US" dirty="0" smtClean="0"/>
              <a:t>III/</a:t>
            </a:r>
            <a:r>
              <a:rPr lang="en-US" dirty="0"/>
              <a:t>V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</a:t>
            </a:r>
            <a:r>
              <a:rPr lang="de-DE" sz="1400" dirty="0">
                <a:solidFill>
                  <a:srgbClr val="C0504D"/>
                </a:solidFill>
              </a:rPr>
              <a:t>Hinführende Beispiele</a:t>
            </a:r>
            <a:r>
              <a:rPr lang="de-DE" sz="1400" dirty="0"/>
              <a:t>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Lichtschranke erweitert um einen </a:t>
            </a:r>
            <a:r>
              <a:rPr lang="de-DE" dirty="0" err="1" smtClean="0"/>
              <a:t>Operationsverstärker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9" name="Grafik 2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7" b="2565"/>
          <a:stretch/>
        </p:blipFill>
        <p:spPr bwMode="auto">
          <a:xfrm>
            <a:off x="457200" y="1869566"/>
            <a:ext cx="8229600" cy="4422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Hinführende Beispiele </a:t>
            </a:r>
            <a:r>
              <a:rPr lang="en-US" dirty="0" smtClean="0"/>
              <a:t>IV/</a:t>
            </a:r>
            <a:r>
              <a:rPr lang="en-US" dirty="0"/>
              <a:t>V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</a:t>
            </a:r>
            <a:r>
              <a:rPr lang="de-DE" sz="1400" dirty="0">
                <a:solidFill>
                  <a:srgbClr val="C0504D"/>
                </a:solidFill>
              </a:rPr>
              <a:t>Hinführende Beispiele</a:t>
            </a:r>
            <a:r>
              <a:rPr lang="de-DE" sz="1400" dirty="0"/>
              <a:t>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Robuste </a:t>
            </a:r>
            <a:r>
              <a:rPr lang="de-DE" dirty="0"/>
              <a:t>Regelschaltung </a:t>
            </a:r>
            <a:r>
              <a:rPr lang="de-DE" dirty="0" smtClean="0"/>
              <a:t>des MINT Demonstrators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3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705424"/>
            <a:ext cx="8229600" cy="43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6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de-CH" dirty="0" smtClean="0"/>
              <a:t>Bauanleitung </a:t>
            </a:r>
            <a:r>
              <a:rPr lang="en-US" dirty="0" smtClean="0"/>
              <a:t>I/VII</a:t>
            </a:r>
            <a:r>
              <a:rPr lang="en-US" dirty="0"/>
              <a:t>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en-GB" sz="2200" dirty="0" err="1" smtClean="0"/>
              <a:t>Kapitel</a:t>
            </a:r>
            <a:r>
              <a:rPr lang="en-GB" sz="2200" dirty="0" smtClean="0"/>
              <a:t> 5 “</a:t>
            </a:r>
            <a:r>
              <a:rPr lang="de-DE" sz="2200" dirty="0"/>
              <a:t>MINT Demonstrator </a:t>
            </a:r>
            <a:r>
              <a:rPr lang="de-DE" sz="2200" dirty="0" smtClean="0"/>
              <a:t>Herstellung“</a:t>
            </a:r>
            <a:endParaRPr lang="de-DE" dirty="0"/>
          </a:p>
          <a:p>
            <a:pPr lvl="1"/>
            <a:r>
              <a:rPr lang="de-DE" dirty="0" smtClean="0"/>
              <a:t>Gerüst</a:t>
            </a:r>
          </a:p>
          <a:p>
            <a:pPr lvl="1"/>
            <a:r>
              <a:rPr lang="de-DE" dirty="0" smtClean="0"/>
              <a:t>Lichtschranke</a:t>
            </a:r>
          </a:p>
          <a:p>
            <a:pPr lvl="1"/>
            <a:r>
              <a:rPr lang="de-DE" dirty="0" smtClean="0"/>
              <a:t>Spule</a:t>
            </a:r>
          </a:p>
          <a:p>
            <a:pPr lvl="1"/>
            <a:r>
              <a:rPr lang="de-DE" dirty="0" smtClean="0"/>
              <a:t>Speisung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Werkzeugnutzung</a:t>
            </a:r>
          </a:p>
          <a:p>
            <a:pPr lvl="1"/>
            <a:r>
              <a:rPr lang="de-DE" dirty="0"/>
              <a:t>Arbeitstechniken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5665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 der Arbeit</a:t>
            </a:r>
            <a:r>
              <a:rPr lang="de-DE" dirty="0" smtClean="0"/>
              <a:t> </a:t>
            </a:r>
            <a:endParaRPr lang="de-DE" sz="1000" dirty="0" smtClean="0"/>
          </a:p>
          <a:p>
            <a:r>
              <a:rPr lang="de-DE" dirty="0" smtClean="0"/>
              <a:t>Arbeitspakete</a:t>
            </a:r>
          </a:p>
          <a:p>
            <a:r>
              <a:rPr lang="de-DE" dirty="0" smtClean="0"/>
              <a:t>Theorie</a:t>
            </a:r>
            <a:endParaRPr lang="de-DE" dirty="0" smtClean="0"/>
          </a:p>
          <a:p>
            <a:r>
              <a:rPr lang="de-DE" dirty="0" smtClean="0"/>
              <a:t>Ausblick</a:t>
            </a:r>
            <a:endParaRPr lang="de-DE" dirty="0" smtClean="0"/>
          </a:p>
          <a:p>
            <a:r>
              <a:rPr lang="de-DE" dirty="0" smtClean="0"/>
              <a:t>Reflexion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de-CH" dirty="0"/>
              <a:t>Bauanleitung </a:t>
            </a:r>
            <a:r>
              <a:rPr lang="en-US" dirty="0" smtClean="0"/>
              <a:t>II/</a:t>
            </a:r>
            <a:r>
              <a:rPr lang="en-US" dirty="0"/>
              <a:t>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de-CH" sz="2200" dirty="0" smtClean="0"/>
              <a:t>Gerüst</a:t>
            </a:r>
            <a:endParaRPr lang="de-DE" sz="2200" dirty="0" smtClean="0"/>
          </a:p>
          <a:p>
            <a:pPr marL="1651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pic>
        <p:nvPicPr>
          <p:cNvPr id="8" name="Grafik 29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09" y="2700862"/>
            <a:ext cx="3999930" cy="3425303"/>
          </a:xfrm>
          <a:prstGeom prst="rect">
            <a:avLst/>
          </a:prstGeom>
        </p:spPr>
      </p:pic>
      <p:pic>
        <p:nvPicPr>
          <p:cNvPr id="9" name="Grafik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88087" y="1927451"/>
            <a:ext cx="4592264" cy="38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de-CH" dirty="0"/>
              <a:t>Bauanleitung </a:t>
            </a:r>
            <a:r>
              <a:rPr lang="en-US" dirty="0" smtClean="0"/>
              <a:t>III/</a:t>
            </a:r>
            <a:r>
              <a:rPr lang="en-US" dirty="0"/>
              <a:t>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de-DE" sz="2200" dirty="0" smtClean="0"/>
              <a:t>Lichtschranke</a:t>
            </a:r>
            <a:endParaRPr lang="de-DE" sz="2200" dirty="0"/>
          </a:p>
          <a:p>
            <a:pPr marL="1651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pic>
        <p:nvPicPr>
          <p:cNvPr id="8" name="Grafik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676" y="1906589"/>
            <a:ext cx="6296152" cy="42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de-CH" dirty="0"/>
              <a:t>Bauanleitung </a:t>
            </a:r>
            <a:r>
              <a:rPr lang="en-US" dirty="0" smtClean="0"/>
              <a:t>IV/</a:t>
            </a:r>
            <a:r>
              <a:rPr lang="en-US" dirty="0"/>
              <a:t>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de-DE" sz="2200" dirty="0" smtClean="0"/>
              <a:t>Spule</a:t>
            </a:r>
            <a:endParaRPr lang="de-DE" sz="2200" dirty="0"/>
          </a:p>
          <a:p>
            <a:pPr marL="1651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pic>
        <p:nvPicPr>
          <p:cNvPr id="9" name="Grafik 30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31" y="2573868"/>
            <a:ext cx="3792538" cy="3552298"/>
          </a:xfrm>
          <a:prstGeom prst="rect">
            <a:avLst/>
          </a:prstGeom>
        </p:spPr>
      </p:pic>
      <p:pic>
        <p:nvPicPr>
          <p:cNvPr id="11" name="Grafik 29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067" y="2573869"/>
            <a:ext cx="3877735" cy="35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de-CH" dirty="0" smtClean="0"/>
              <a:t>Bauanleitung V</a:t>
            </a:r>
            <a:r>
              <a:rPr lang="en-US" dirty="0" smtClean="0"/>
              <a:t>I</a:t>
            </a:r>
            <a:r>
              <a:rPr lang="en-US" dirty="0"/>
              <a:t>/VIII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de-DE" sz="2200" dirty="0" smtClean="0"/>
              <a:t>Speisung</a:t>
            </a:r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pic>
        <p:nvPicPr>
          <p:cNvPr id="8" name="Grafik 29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196" y="1869233"/>
            <a:ext cx="5400367" cy="40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7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de-CH" dirty="0" smtClean="0"/>
              <a:t>Bauanleitung </a:t>
            </a:r>
            <a:r>
              <a:rPr lang="en-US" dirty="0" smtClean="0"/>
              <a:t>V/</a:t>
            </a:r>
            <a:r>
              <a:rPr lang="en-US" dirty="0"/>
              <a:t>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de-DE" sz="2200" dirty="0" smtClean="0"/>
              <a:t>Werkzeugnutzung</a:t>
            </a:r>
          </a:p>
          <a:p>
            <a:pPr lvl="1"/>
            <a:endParaRPr lang="de-DE" dirty="0" smtClean="0"/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pic>
        <p:nvPicPr>
          <p:cNvPr id="8" name="Grafik 3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934" y="2658533"/>
            <a:ext cx="3725334" cy="296625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89" y="2658534"/>
            <a:ext cx="4052711" cy="29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de-CH" dirty="0" smtClean="0"/>
              <a:t>Bauanleitung V</a:t>
            </a:r>
            <a:r>
              <a:rPr lang="en-US" dirty="0" smtClean="0"/>
              <a:t>II</a:t>
            </a:r>
            <a:r>
              <a:rPr lang="en-US" dirty="0"/>
              <a:t>/VIII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lvl="1" indent="0">
              <a:buNone/>
            </a:pPr>
            <a:r>
              <a:rPr lang="de-DE" sz="2200" dirty="0" smtClean="0"/>
              <a:t>Arbeitstechniken</a:t>
            </a:r>
          </a:p>
          <a:p>
            <a:pPr lvl="1"/>
            <a:endParaRPr lang="en-GB" dirty="0"/>
          </a:p>
          <a:p>
            <a:pPr lvl="2"/>
            <a:endParaRPr lang="en-GB" sz="2000" dirty="0">
              <a:latin typeface="Univers 45 Light"/>
              <a:cs typeface="Univers 45 Ligh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pic>
        <p:nvPicPr>
          <p:cNvPr id="8" name="Grafik 33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795" y="1751913"/>
            <a:ext cx="5824714" cy="43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7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de-CH" dirty="0" smtClean="0"/>
              <a:t>Bauanleitung V</a:t>
            </a:r>
            <a:r>
              <a:rPr lang="en-US" dirty="0" smtClean="0"/>
              <a:t>III</a:t>
            </a:r>
            <a:r>
              <a:rPr lang="en-US" dirty="0"/>
              <a:t>/VIII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sz="2200" dirty="0" smtClean="0"/>
              <a:t>Film als </a:t>
            </a:r>
            <a:r>
              <a:rPr lang="de-DE" dirty="0" smtClean="0"/>
              <a:t>Ergänzung zur Dokumentation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</a:t>
            </a:r>
            <a:r>
              <a:rPr lang="de-DE" sz="1400" dirty="0">
                <a:solidFill>
                  <a:schemeClr val="accent2"/>
                </a:solidFill>
              </a:rPr>
              <a:t>Bauanleitung</a:t>
            </a:r>
            <a:r>
              <a:rPr lang="de-DE" sz="1400" dirty="0"/>
              <a:t>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6724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5245967"/>
          </a:xfrm>
        </p:spPr>
        <p:txBody>
          <a:bodyPr>
            <a:normAutofit/>
          </a:bodyPr>
          <a:lstStyle/>
          <a:p>
            <a:pPr lvl="1"/>
            <a:r>
              <a:rPr lang="de-CH" dirty="0" smtClean="0"/>
              <a:t>Regelschaltung optimieren</a:t>
            </a:r>
          </a:p>
          <a:p>
            <a:pPr lvl="1"/>
            <a:r>
              <a:rPr lang="de-CH" dirty="0"/>
              <a:t>Schaltungsvariationen dokumentieren</a:t>
            </a:r>
          </a:p>
          <a:p>
            <a:pPr lvl="1"/>
            <a:r>
              <a:rPr lang="de-CH" dirty="0"/>
              <a:t>Inbetriebnahme der Schaltung </a:t>
            </a:r>
            <a:r>
              <a:rPr lang="de-CH" dirty="0" smtClean="0"/>
              <a:t>dokumentieren</a:t>
            </a:r>
            <a:endParaRPr lang="de-CH" dirty="0"/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Lehrpersonen motivieren</a:t>
            </a:r>
          </a:p>
          <a:p>
            <a:pPr lvl="1"/>
            <a:r>
              <a:rPr lang="de-CH" dirty="0" smtClean="0"/>
              <a:t>MINT Demonstrator mit einer Klasse realisieren</a:t>
            </a:r>
            <a:endParaRPr lang="en-GB" sz="1600" dirty="0" smtClean="0"/>
          </a:p>
          <a:p>
            <a:pPr lvl="1"/>
            <a:r>
              <a:rPr lang="de-CH" dirty="0" smtClean="0"/>
              <a:t>Resultate auswerten und ins Projekt einfliessen lassen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Bauanleitung| </a:t>
            </a:r>
            <a:r>
              <a:rPr lang="de-DE" sz="1400" dirty="0">
                <a:solidFill>
                  <a:schemeClr val="accent2"/>
                </a:solidFill>
              </a:rPr>
              <a:t>Ausblick</a:t>
            </a:r>
            <a:r>
              <a:rPr lang="de-DE" sz="1400" dirty="0"/>
              <a:t>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11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Reflexion </a:t>
            </a:r>
            <a:r>
              <a:rPr lang="en-US" dirty="0" smtClean="0"/>
              <a:t>I/II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318377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de-CH" dirty="0"/>
              <a:t>Projektbezogenes </a:t>
            </a:r>
            <a:r>
              <a:rPr lang="de-CH" dirty="0" smtClean="0"/>
              <a:t>Fazit</a:t>
            </a:r>
            <a:endParaRPr lang="de-DE" sz="2200" dirty="0" smtClean="0"/>
          </a:p>
          <a:p>
            <a:pPr marL="273050" indent="-285750"/>
            <a:r>
              <a:rPr lang="de-CH" sz="2000" dirty="0"/>
              <a:t>Neugier und Interesse der Jugendlichen an MINT wird </a:t>
            </a:r>
            <a:r>
              <a:rPr lang="de-CH" sz="2000" dirty="0" smtClean="0"/>
              <a:t>geweckt</a:t>
            </a:r>
          </a:p>
          <a:p>
            <a:pPr marL="273050" indent="-285750"/>
            <a:r>
              <a:rPr lang="de-CH" sz="2000" dirty="0"/>
              <a:t>Grundkenntnisse werden aufgenommen und </a:t>
            </a:r>
            <a:r>
              <a:rPr lang="de-CH" sz="2000" dirty="0" smtClean="0"/>
              <a:t>erweitert</a:t>
            </a:r>
          </a:p>
          <a:p>
            <a:pPr marL="273050" indent="-285750"/>
            <a:r>
              <a:rPr lang="de-CH" sz="2000" dirty="0"/>
              <a:t>Selbständigkeit und Individualität </a:t>
            </a:r>
            <a:r>
              <a:rPr lang="de-CH" sz="2000" dirty="0" smtClean="0"/>
              <a:t>werden gefördert</a:t>
            </a:r>
            <a:endParaRPr lang="de-DE" sz="2000" dirty="0" smtClean="0"/>
          </a:p>
          <a:p>
            <a:pPr marL="273050" indent="-285750"/>
            <a:r>
              <a:rPr lang="de-DE" sz="2000" dirty="0" smtClean="0"/>
              <a:t>Realisierung als Klassenprojekt möglich</a:t>
            </a:r>
          </a:p>
          <a:p>
            <a:pPr marL="273050" indent="-285750"/>
            <a:endParaRPr lang="de-DE" sz="2000" dirty="0" smtClean="0"/>
          </a:p>
          <a:p>
            <a:pPr marL="273050" indent="-285750"/>
            <a:endParaRPr lang="de-DE" sz="2000" dirty="0" smtClean="0"/>
          </a:p>
          <a:p>
            <a:pPr marL="273050" indent="-285750"/>
            <a:endParaRPr lang="en-GB" sz="20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Bauanleitung| </a:t>
            </a:r>
            <a:r>
              <a:rPr lang="de-DE" sz="1400" dirty="0" smtClean="0"/>
              <a:t>Ausblick | </a:t>
            </a:r>
            <a:r>
              <a:rPr lang="en-GB" sz="1400" dirty="0">
                <a:solidFill>
                  <a:srgbClr val="C0504D"/>
                </a:solidFill>
              </a:rPr>
              <a:t>Reflexion </a:t>
            </a:r>
            <a:endParaRPr lang="de-DE" sz="1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3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Reflexion 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II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318377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de-CH" dirty="0" smtClean="0"/>
              <a:t>Persönliches Fazit</a:t>
            </a:r>
            <a:endParaRPr lang="de-DE" sz="2200" dirty="0" smtClean="0"/>
          </a:p>
          <a:p>
            <a:pPr marL="273050" indent="-285750"/>
            <a:r>
              <a:rPr lang="de-DE" sz="2000" dirty="0" smtClean="0"/>
              <a:t>Zielsetzung erreicht</a:t>
            </a:r>
          </a:p>
          <a:p>
            <a:pPr marL="273050" indent="-285750"/>
            <a:r>
              <a:rPr lang="de-DE" sz="2000" dirty="0" smtClean="0"/>
              <a:t>Simpler MINT Demonstrator</a:t>
            </a:r>
          </a:p>
          <a:p>
            <a:pPr marL="273050" indent="-285750"/>
            <a:r>
              <a:rPr lang="de-DE" sz="2000" dirty="0" smtClean="0"/>
              <a:t>Faszination an Technik durch einen schwebenden Körper</a:t>
            </a:r>
            <a:endParaRPr lang="de-DE" sz="2000" dirty="0"/>
          </a:p>
          <a:p>
            <a:r>
              <a:rPr lang="de-DE" sz="2000" dirty="0" smtClean="0"/>
              <a:t>Bereicherung für den Oberstufenunterricht</a:t>
            </a:r>
          </a:p>
          <a:p>
            <a:r>
              <a:rPr lang="de-DE" sz="2000" dirty="0"/>
              <a:t> Breite Anwendung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273050" indent="-285750"/>
            <a:endParaRPr lang="de-DE" sz="2000" dirty="0" smtClean="0"/>
          </a:p>
          <a:p>
            <a:pPr marL="273050" indent="-285750"/>
            <a:endParaRPr lang="en-GB" sz="20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Funktionsprinzip| Hinführende Beispiele| Bauanleitung| </a:t>
            </a:r>
            <a:r>
              <a:rPr lang="de-DE" sz="1400" dirty="0" smtClean="0"/>
              <a:t>Ausblick | </a:t>
            </a:r>
            <a:r>
              <a:rPr lang="en-GB" sz="1400" dirty="0">
                <a:solidFill>
                  <a:srgbClr val="C0504D"/>
                </a:solidFill>
              </a:rPr>
              <a:t>Reflexion </a:t>
            </a:r>
            <a:endParaRPr lang="de-DE" sz="1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Einarbeiten 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err="1"/>
              <a:t>XCcel</a:t>
            </a:r>
            <a:r>
              <a:rPr lang="de-DE" dirty="0"/>
              <a:t> (3D EM-Simulation). </a:t>
            </a:r>
          </a:p>
          <a:p>
            <a:r>
              <a:rPr lang="de-DE" dirty="0"/>
              <a:t>Modellierung möglicher Lösungsansätze einer symmetrisch gespeisten Loop Antenne und 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rgbClr val="C0504D"/>
                </a:solidFill>
              </a:rPr>
              <a:t>Aufgabenstellung</a:t>
            </a:r>
            <a:r>
              <a:rPr lang="de-DE" sz="1400" dirty="0"/>
              <a:t>| Arbeitspakete| Funktionsprinzip| Hinführende Beispiele| </a:t>
            </a:r>
            <a:r>
              <a:rPr lang="de-DE" sz="1400" dirty="0" smtClean="0"/>
              <a:t>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Theorie des Abstrahlverhalten von den Elementarstrahlern </a:t>
            </a:r>
            <a:endParaRPr lang="de-DE" dirty="0" smtClean="0"/>
          </a:p>
          <a:p>
            <a:pPr lvl="1">
              <a:buFont typeface="Wingdings" charset="2"/>
              <a:buChar char="§"/>
            </a:pPr>
            <a:r>
              <a:rPr lang="de-DE" dirty="0" smtClean="0"/>
              <a:t>Dipol Antenne</a:t>
            </a:r>
          </a:p>
          <a:p>
            <a:pPr lvl="1">
              <a:buFont typeface="Wingdings" charset="2"/>
              <a:buChar char="§"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/>
              <a:t>Dipol und Loop Antenne </a:t>
            </a:r>
            <a:r>
              <a:rPr lang="de-DE" dirty="0" smtClean="0"/>
              <a:t>simulieren</a:t>
            </a:r>
            <a:endParaRPr lang="de-DE" dirty="0"/>
          </a:p>
          <a:p>
            <a:pPr lvl="1">
              <a:buFont typeface="Wingdings" charset="2"/>
              <a:buChar char="§"/>
            </a:pPr>
            <a:r>
              <a:rPr lang="de-DE" dirty="0"/>
              <a:t>Freiraum</a:t>
            </a:r>
          </a:p>
          <a:p>
            <a:pPr lvl="1">
              <a:buFont typeface="Wingdings" charset="2"/>
              <a:buChar char="§"/>
            </a:pPr>
            <a:r>
              <a:rPr lang="de-DE" dirty="0"/>
              <a:t>Mit ABS Stück</a:t>
            </a:r>
          </a:p>
          <a:p>
            <a:pPr lvl="1">
              <a:buFont typeface="Wingdings" charset="2"/>
              <a:buChar char="§"/>
            </a:pPr>
            <a:r>
              <a:rPr lang="de-DE" dirty="0"/>
              <a:t>Verhalten bei Verkürzung von </a:t>
            </a:r>
            <a:r>
              <a:rPr lang="de-DE" dirty="0" err="1"/>
              <a:t>λ</a:t>
            </a:r>
            <a:r>
              <a:rPr lang="de-DE" dirty="0"/>
              <a:t>/2 auf </a:t>
            </a:r>
            <a:r>
              <a:rPr lang="de-DE" dirty="0" err="1"/>
              <a:t>λ</a:t>
            </a:r>
            <a:r>
              <a:rPr lang="de-DE" dirty="0"/>
              <a:t>/10</a:t>
            </a:r>
          </a:p>
          <a:p>
            <a:pPr marL="177800" lvl="1" indent="-177800"/>
            <a:r>
              <a:rPr lang="de-DE" sz="2200" dirty="0"/>
              <a:t>Lösungsansätze für symmetrische Antennen</a:t>
            </a:r>
          </a:p>
          <a:p>
            <a:r>
              <a:rPr lang="de-DE" dirty="0"/>
              <a:t>Lösungen für ein </a:t>
            </a:r>
            <a:r>
              <a:rPr lang="de-DE" dirty="0" err="1"/>
              <a:t>Anpassnetzwerk</a:t>
            </a:r>
            <a:r>
              <a:rPr lang="de-DE" dirty="0"/>
              <a:t> und eine Verbindungsleitung zwischen Quelle und Antenne</a:t>
            </a:r>
          </a:p>
          <a:p>
            <a:r>
              <a:rPr lang="de-DE" dirty="0"/>
              <a:t>Funktionsmuster ausmessen und dokumentieren</a:t>
            </a: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</a:t>
            </a:r>
            <a:r>
              <a:rPr lang="de-DE" sz="1400" dirty="0" smtClean="0">
                <a:solidFill>
                  <a:srgbClr val="FF0000"/>
                </a:solidFill>
              </a:rPr>
              <a:t>Ziele</a:t>
            </a:r>
            <a:r>
              <a:rPr lang="de-DE" sz="1400" dirty="0" smtClean="0"/>
              <a:t> | </a:t>
            </a:r>
            <a:r>
              <a:rPr lang="de-DE" sz="1400" dirty="0"/>
              <a:t>Funktionsprinzip| Hinführende Beispiele| </a:t>
            </a:r>
            <a:r>
              <a:rPr lang="de-DE" sz="1400" dirty="0" smtClean="0"/>
              <a:t>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Arbeitspakete </a:t>
            </a:r>
            <a:r>
              <a:rPr lang="en-US" dirty="0"/>
              <a:t>I</a:t>
            </a:r>
            <a:r>
              <a:rPr lang="de-CH" dirty="0" smtClean="0"/>
              <a:t>/</a:t>
            </a:r>
            <a:r>
              <a:rPr lang="en-US" dirty="0" smtClean="0"/>
              <a:t>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</a:t>
            </a:r>
            <a:r>
              <a:rPr lang="de-DE" dirty="0" smtClean="0"/>
              <a:t>heorie</a:t>
            </a:r>
            <a:endParaRPr lang="de-DE" dirty="0" smtClean="0"/>
          </a:p>
          <a:p>
            <a:pPr lvl="1"/>
            <a:r>
              <a:rPr lang="de-DE" dirty="0" smtClean="0"/>
              <a:t>Elementarstrahler</a:t>
            </a:r>
          </a:p>
          <a:p>
            <a:pPr lvl="1"/>
            <a:r>
              <a:rPr lang="de-DE" dirty="0" smtClean="0"/>
              <a:t>Feldausbreitung</a:t>
            </a:r>
            <a:endParaRPr lang="de-DE" dirty="0" smtClean="0"/>
          </a:p>
          <a:p>
            <a:pPr lvl="1"/>
            <a:r>
              <a:rPr lang="de-DE" dirty="0" smtClean="0"/>
              <a:t>Impedanz</a:t>
            </a:r>
            <a:endParaRPr lang="de-DE" dirty="0" smtClean="0"/>
          </a:p>
          <a:p>
            <a:pPr lvl="1"/>
            <a:r>
              <a:rPr lang="de-DE" dirty="0" smtClean="0"/>
              <a:t>Richtcharakteristik</a:t>
            </a:r>
          </a:p>
          <a:p>
            <a:pPr marL="0" indent="0">
              <a:buNone/>
            </a:pPr>
            <a:r>
              <a:rPr lang="de-DE" dirty="0" smtClean="0"/>
              <a:t>Dipol und Loop simulieren</a:t>
            </a:r>
            <a:endParaRPr lang="de-DE" dirty="0" smtClean="0"/>
          </a:p>
          <a:p>
            <a:pPr lvl="1"/>
            <a:r>
              <a:rPr lang="de-CH" dirty="0" smtClean="0"/>
              <a:t>Resonanzfrequenz</a:t>
            </a:r>
            <a:endParaRPr lang="de-CH" dirty="0"/>
          </a:p>
          <a:p>
            <a:pPr lvl="1"/>
            <a:r>
              <a:rPr lang="de-CH" dirty="0" smtClean="0"/>
              <a:t>Impedanz</a:t>
            </a:r>
            <a:endParaRPr lang="de-CH" dirty="0" smtClean="0"/>
          </a:p>
          <a:p>
            <a:pPr lvl="1"/>
            <a:r>
              <a:rPr lang="de-CH" dirty="0" smtClean="0"/>
              <a:t>Verhalten der Antennenparameter bei Verkürzung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</a:t>
            </a:r>
            <a:r>
              <a:rPr lang="de-DE" sz="1400" dirty="0" smtClean="0"/>
              <a:t>| </a:t>
            </a:r>
            <a:r>
              <a:rPr lang="de-DE" sz="1400" dirty="0" smtClean="0"/>
              <a:t>Ziele </a:t>
            </a:r>
            <a:r>
              <a:rPr lang="de-DE" sz="1400" dirty="0"/>
              <a:t> | </a:t>
            </a:r>
            <a:r>
              <a:rPr lang="de-DE" sz="1400" dirty="0" smtClean="0">
                <a:solidFill>
                  <a:srgbClr val="C0504D"/>
                </a:solidFill>
              </a:rPr>
              <a:t>Arbeitspakete</a:t>
            </a:r>
            <a:r>
              <a:rPr lang="de-DE" sz="1400" dirty="0"/>
              <a:t>| Funktionsprinzip|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Arbeitspakete 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de-CH" dirty="0" smtClean="0"/>
              <a:t>/</a:t>
            </a:r>
            <a:r>
              <a:rPr lang="en-US" dirty="0"/>
              <a:t>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Symmetrische </a:t>
            </a:r>
            <a:r>
              <a:rPr lang="de-DE" dirty="0" smtClean="0"/>
              <a:t>Antennen</a:t>
            </a:r>
            <a:endParaRPr lang="de-DE" dirty="0"/>
          </a:p>
          <a:p>
            <a:pPr lvl="1"/>
            <a:r>
              <a:rPr lang="de-DE" dirty="0"/>
              <a:t>Elementarstrahler</a:t>
            </a:r>
          </a:p>
          <a:p>
            <a:pPr lvl="1"/>
            <a:r>
              <a:rPr lang="de-DE" dirty="0"/>
              <a:t>Impedanz</a:t>
            </a:r>
          </a:p>
          <a:p>
            <a:pPr lvl="1"/>
            <a:r>
              <a:rPr lang="de-DE" dirty="0"/>
              <a:t>Richtcharakteristik</a:t>
            </a:r>
          </a:p>
          <a:p>
            <a:pPr lvl="1"/>
            <a:r>
              <a:rPr lang="de-DE" dirty="0"/>
              <a:t>Feldausbreitung</a:t>
            </a:r>
          </a:p>
          <a:p>
            <a:pPr marL="0" indent="0">
              <a:buNone/>
            </a:pPr>
            <a:r>
              <a:rPr lang="de-DE" dirty="0" err="1" smtClean="0"/>
              <a:t>Anpassnetzwerk</a:t>
            </a:r>
            <a:r>
              <a:rPr lang="de-DE" dirty="0" smtClean="0"/>
              <a:t> und Verbindung zur Antenne</a:t>
            </a:r>
            <a:endParaRPr lang="de-DE" dirty="0"/>
          </a:p>
          <a:p>
            <a:pPr lvl="1"/>
            <a:r>
              <a:rPr lang="de-CH" dirty="0" smtClean="0"/>
              <a:t>Zaus des </a:t>
            </a:r>
            <a:r>
              <a:rPr lang="de-DE" dirty="0" smtClean="0"/>
              <a:t>Transceivers</a:t>
            </a:r>
            <a:endParaRPr lang="de-CH" dirty="0" smtClean="0"/>
          </a:p>
          <a:p>
            <a:pPr lvl="1"/>
            <a:r>
              <a:rPr lang="de-CH" dirty="0" smtClean="0"/>
              <a:t>Impedanz einer Leitung </a:t>
            </a:r>
            <a:endParaRPr lang="de-CH" dirty="0"/>
          </a:p>
          <a:p>
            <a:pPr lvl="1"/>
            <a:r>
              <a:rPr lang="de-CH" dirty="0" smtClean="0"/>
              <a:t>Impedanz der Antenne</a:t>
            </a:r>
          </a:p>
          <a:p>
            <a:pPr lvl="1"/>
            <a:r>
              <a:rPr lang="de-DE" dirty="0" smtClean="0"/>
              <a:t>Anpassnetzwerke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Ziele  | </a:t>
            </a:r>
            <a:r>
              <a:rPr lang="de-DE" sz="1400" dirty="0">
                <a:solidFill>
                  <a:srgbClr val="C0504D"/>
                </a:solidFill>
              </a:rPr>
              <a:t>Arbeitspakete</a:t>
            </a:r>
            <a:r>
              <a:rPr lang="de-DE" sz="1400" dirty="0"/>
              <a:t>| Funktionsprinzip|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6070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Arbeitspakete </a:t>
            </a:r>
            <a:r>
              <a:rPr lang="en-US" dirty="0" smtClean="0"/>
              <a:t>III</a:t>
            </a:r>
            <a:r>
              <a:rPr lang="de-CH" dirty="0" smtClean="0"/>
              <a:t>/</a:t>
            </a:r>
            <a:r>
              <a:rPr lang="en-US" dirty="0"/>
              <a:t>III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Funktionsmuster</a:t>
            </a:r>
            <a:endParaRPr lang="de-DE" dirty="0"/>
          </a:p>
          <a:p>
            <a:pPr lvl="1"/>
            <a:r>
              <a:rPr lang="de-DE" dirty="0" smtClean="0"/>
              <a:t>Erstellen aus den gemachten Erfahrungen des Antennendesign</a:t>
            </a:r>
            <a:endParaRPr lang="de-DE" dirty="0"/>
          </a:p>
          <a:p>
            <a:pPr lvl="1"/>
            <a:r>
              <a:rPr lang="de-DE" dirty="0" smtClean="0"/>
              <a:t>Messen der Antennen Parameter</a:t>
            </a:r>
            <a:endParaRPr lang="de-DE" dirty="0"/>
          </a:p>
          <a:p>
            <a:pPr lvl="1"/>
            <a:r>
              <a:rPr lang="de-DE" dirty="0" smtClean="0"/>
              <a:t>Bewerten der Lösung</a:t>
            </a:r>
          </a:p>
          <a:p>
            <a:pPr lvl="1"/>
            <a:r>
              <a:rPr lang="de-DE" dirty="0" smtClean="0"/>
              <a:t>Einsatz in der Serie „Connect 1“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Ziele  | </a:t>
            </a:r>
            <a:r>
              <a:rPr lang="de-DE" sz="1400" dirty="0">
                <a:solidFill>
                  <a:srgbClr val="C0504D"/>
                </a:solidFill>
              </a:rPr>
              <a:t>Arbeitspakete</a:t>
            </a:r>
            <a:r>
              <a:rPr lang="de-DE" sz="1400" dirty="0"/>
              <a:t>| Funktionsprinzip|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571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Theorie </a:t>
            </a:r>
            <a:r>
              <a:rPr lang="en-US" dirty="0" smtClean="0"/>
              <a:t>I</a:t>
            </a:r>
            <a:r>
              <a:rPr lang="en-US" dirty="0"/>
              <a:t>/IV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5200" lvl="2" indent="-177800"/>
            <a:endParaRPr lang="en-GB" dirty="0" smtClean="0"/>
          </a:p>
          <a:p>
            <a:pPr marL="965200" lvl="2" indent="-177800"/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 smtClean="0">
                <a:solidFill>
                  <a:srgbClr val="C0504D"/>
                </a:solidFill>
              </a:rPr>
              <a:t>Theorie</a:t>
            </a:r>
            <a:r>
              <a:rPr lang="de-DE" sz="1400" dirty="0" smtClean="0"/>
              <a:t>| </a:t>
            </a:r>
            <a:r>
              <a:rPr lang="de-DE" sz="1400" dirty="0"/>
              <a:t>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 smtClean="0"/>
              <a:t>Symmetrische Antennen</a:t>
            </a:r>
          </a:p>
          <a:p>
            <a:r>
              <a:rPr lang="de-DE" sz="2000" dirty="0" smtClean="0"/>
              <a:t>Elementarstrahler</a:t>
            </a:r>
          </a:p>
          <a:p>
            <a:pPr lvl="1">
              <a:buFont typeface="Wingdings" charset="2"/>
              <a:buChar char="§"/>
            </a:pPr>
            <a:r>
              <a:rPr lang="de-DE" sz="1800" dirty="0"/>
              <a:t>Hertzscher Dipol</a:t>
            </a:r>
          </a:p>
          <a:p>
            <a:pPr lvl="1">
              <a:buFont typeface="Wingdings" charset="2"/>
              <a:buChar char="§"/>
            </a:pPr>
            <a:r>
              <a:rPr lang="de-DE" sz="1800" dirty="0"/>
              <a:t>Fitzgeraldscher </a:t>
            </a:r>
            <a:r>
              <a:rPr lang="de-DE" sz="1800" dirty="0" smtClean="0"/>
              <a:t>Dipol</a:t>
            </a:r>
            <a:endParaRPr lang="de-DE" sz="2000" dirty="0" smtClean="0"/>
          </a:p>
          <a:p>
            <a:r>
              <a:rPr lang="de-DE" sz="2000" dirty="0" smtClean="0"/>
              <a:t>Dipol Antenne</a:t>
            </a:r>
          </a:p>
          <a:p>
            <a:r>
              <a:rPr lang="de-DE" sz="2000" dirty="0" smtClean="0"/>
              <a:t>Loop Antenne</a:t>
            </a:r>
          </a:p>
          <a:p>
            <a:pPr lvl="1">
              <a:buFont typeface="Wingdings" charset="2"/>
              <a:buChar char="§"/>
            </a:pPr>
            <a:endParaRPr lang="de-DE" sz="1800" dirty="0" smtClean="0"/>
          </a:p>
          <a:p>
            <a:endParaRPr lang="de-DE" sz="2000" dirty="0" smtClean="0"/>
          </a:p>
          <a:p>
            <a:endParaRPr lang="de-DE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Theorie </a:t>
            </a:r>
            <a:r>
              <a:rPr lang="en-US" dirty="0" smtClean="0"/>
              <a:t>II</a:t>
            </a:r>
            <a:r>
              <a:rPr lang="en-US" dirty="0" smtClean="0"/>
              <a:t>/IV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04.11.2015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05627" y="1"/>
            <a:ext cx="883837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Aufgabenstellung| Arbeitspakete| </a:t>
            </a:r>
            <a:r>
              <a:rPr lang="de-DE" sz="1400" dirty="0">
                <a:solidFill>
                  <a:srgbClr val="C0504D"/>
                </a:solidFill>
              </a:rPr>
              <a:t>Theorie</a:t>
            </a:r>
            <a:r>
              <a:rPr lang="de-DE" sz="1400" dirty="0"/>
              <a:t>| Hinführende Beispiele| Bauanleitung| Ausblick| </a:t>
            </a:r>
            <a:r>
              <a:rPr lang="en-GB" sz="1400" dirty="0"/>
              <a:t>Reflexion </a:t>
            </a:r>
            <a:endParaRPr lang="de-DE" sz="140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Hertzscher Dipol</a:t>
            </a:r>
            <a:endParaRPr lang="de-DE" dirty="0" smtClean="0"/>
          </a:p>
          <a:p>
            <a:r>
              <a:rPr lang="de-DE" sz="2000" dirty="0" smtClean="0"/>
              <a:t>Feld</a:t>
            </a:r>
          </a:p>
          <a:p>
            <a:endParaRPr lang="de-DE" sz="2000" dirty="0" smtClean="0"/>
          </a:p>
          <a:p>
            <a:r>
              <a:rPr lang="de-DE" sz="2000" dirty="0" smtClean="0"/>
              <a:t>Fern Feld</a:t>
            </a:r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Microsoft Macintosh PowerPoint</Application>
  <PresentationFormat>Bildschirmpräsentation (4:3)</PresentationFormat>
  <Paragraphs>402</Paragraphs>
  <Slides>30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Office-Design</vt:lpstr>
      <vt:lpstr>2.4 GHz Antennensystem</vt:lpstr>
      <vt:lpstr>Inhalt</vt:lpstr>
      <vt:lpstr>Aufgabenstellung</vt:lpstr>
      <vt:lpstr>Ziele</vt:lpstr>
      <vt:lpstr>Arbeitspakete I/III</vt:lpstr>
      <vt:lpstr>Arbeitspakete II/III</vt:lpstr>
      <vt:lpstr>Arbeitspakete III/III</vt:lpstr>
      <vt:lpstr>Theorie I/IV </vt:lpstr>
      <vt:lpstr>Theorie II/IV </vt:lpstr>
      <vt:lpstr>Theorie III/IV </vt:lpstr>
      <vt:lpstr>Theorie IV/IV </vt:lpstr>
      <vt:lpstr>Theorie V/V </vt:lpstr>
      <vt:lpstr>Funktionsprinzip III/IV</vt:lpstr>
      <vt:lpstr>Funktionsprinzip IV/IV</vt:lpstr>
      <vt:lpstr>Hinführende Beispiele I/V </vt:lpstr>
      <vt:lpstr>Hinführende Beispiele II/V </vt:lpstr>
      <vt:lpstr>Hinführende Beispiele III/V </vt:lpstr>
      <vt:lpstr>Hinführende Beispiele IV/V </vt:lpstr>
      <vt:lpstr>Bauanleitung I/VIII</vt:lpstr>
      <vt:lpstr>Bauanleitung II/VIII</vt:lpstr>
      <vt:lpstr>Bauanleitung III/VIII</vt:lpstr>
      <vt:lpstr>Bauanleitung IV/VIII</vt:lpstr>
      <vt:lpstr>Bauanleitung VI/VIII</vt:lpstr>
      <vt:lpstr>Bauanleitung V/VIII</vt:lpstr>
      <vt:lpstr>Bauanleitung VII/VIII</vt:lpstr>
      <vt:lpstr>Bauanleitung VIII/VIII</vt:lpstr>
      <vt:lpstr>Ausblick</vt:lpstr>
      <vt:lpstr>Reflexion I/II</vt:lpstr>
      <vt:lpstr>Reflexion II/II</vt:lpstr>
      <vt:lpstr>Diskussion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577</cp:revision>
  <cp:lastPrinted>2015-06-21T17:03:23Z</cp:lastPrinted>
  <dcterms:created xsi:type="dcterms:W3CDTF">2012-05-18T12:36:55Z</dcterms:created>
  <dcterms:modified xsi:type="dcterms:W3CDTF">2015-11-02T10:56:32Z</dcterms:modified>
</cp:coreProperties>
</file>